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7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75" r:id="rId9"/>
    <p:sldId id="269" r:id="rId10"/>
    <p:sldId id="267" r:id="rId11"/>
    <p:sldId id="272" r:id="rId12"/>
    <p:sldId id="270" r:id="rId13"/>
    <p:sldId id="274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7B2A-FBD1-4958-9BD8-5697AF5FE120}" v="3" dt="2023-04-22T02:22:1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Team: Carlos Gonzalez-Campos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1800" dirty="0">
              <a:solidFill>
                <a:schemeClr val="bg2">
                  <a:lumMod val="1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5DCF75F-76FA-AF86-DFED-2CBB499BC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0"/>
    </mc:Choice>
    <mc:Fallback>
      <p:transition spd="slow" advTm="1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Confirm the output of MZI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352" y="968627"/>
            <a:ext cx="6157823" cy="31107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35"/>
          <a:stretch/>
        </p:blipFill>
        <p:spPr>
          <a:xfrm>
            <a:off x="5541351" y="4469309"/>
            <a:ext cx="6157823" cy="82738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59" name="Audio 58">
            <a:hlinkClick r:id="" action="ppaction://media"/>
            <a:extLst>
              <a:ext uri="{FF2B5EF4-FFF2-40B4-BE49-F238E27FC236}">
                <a16:creationId xmlns:a16="http://schemas.microsoft.com/office/drawing/2014/main" id="{7EF916D2-B6B8-AB53-DB8A-2AC93C646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86"/>
    </mc:Choice>
    <mc:Fallback>
      <p:transition spd="slow" advTm="2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994"/>
          <a:stretch/>
        </p:blipFill>
        <p:spPr>
          <a:xfrm>
            <a:off x="838200" y="1383187"/>
            <a:ext cx="4647004" cy="388002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98" y="1387011"/>
            <a:ext cx="4405796" cy="387619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035AEA3-0818-CC07-4A24-4121E3F35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5"/>
    </mc:Choice>
    <mc:Fallback>
      <p:transition spd="slow" advTm="2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093405-A05C-821A-D4A5-E8D1A1F9A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28" y="1788886"/>
            <a:ext cx="5246617" cy="26504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498292-1D60-8865-0B77-D7F56F12F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0"/>
    </mc:Choice>
    <mc:Fallback>
      <p:transition spd="slow" advTm="1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149465"/>
            <a:ext cx="10515600" cy="76493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 cont..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A91E8-05E6-AE3E-8545-A29ED0FB0C71}"/>
              </a:ext>
            </a:extLst>
          </p:cNvPr>
          <p:cNvSpPr txBox="1"/>
          <p:nvPr/>
        </p:nvSpPr>
        <p:spPr>
          <a:xfrm>
            <a:off x="272800" y="914400"/>
            <a:ext cx="4578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Findings: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Working Inputs</a:t>
            </a:r>
          </a:p>
          <a:p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82028-4452-3DFB-BD17-5D5C4E222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89" y="2560589"/>
            <a:ext cx="4387970" cy="3077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5A207-BE00-2801-AB34-7AD2F5B48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" t="2941" r="2102"/>
          <a:stretch/>
        </p:blipFill>
        <p:spPr>
          <a:xfrm>
            <a:off x="6096000" y="914400"/>
            <a:ext cx="5060800" cy="232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0F9D4-900E-BA5E-283B-0662B19539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7" r="1435"/>
          <a:stretch/>
        </p:blipFill>
        <p:spPr>
          <a:xfrm>
            <a:off x="5885251" y="3429000"/>
            <a:ext cx="5537560" cy="2472306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1C4FB810-E740-262F-CFDC-28DDC5CD0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3"/>
    </mc:Choice>
    <mc:Fallback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20"/>
            <a:ext cx="4729681" cy="42673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high-level abstraction to validate silicon photonic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Useful tool to test more complex linear optical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Can help analyze the effect of manufacturability variations and defects in silicon photonic circuits.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FE6B6-18E9-2314-320B-E1BD7B91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1" y="2368204"/>
            <a:ext cx="6407451" cy="2121592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4BA850F1-B4CC-D3C9-9AD2-C487B0DAF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31"/>
    </mc:Choice>
    <mc:Fallback>
      <p:transition spd="slow" advTm="3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13A6DD-64CA-6D11-4994-61E8FDE6B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6"/>
    </mc:Choice>
    <mc:Fallback>
      <p:transition spd="slow" advTm="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87" y="18754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457284" y="1282447"/>
            <a:ext cx="4954586" cy="429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Si photonics requires automated testing and validation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Applications in communication, signal processing, quantum, reversible computation, and optical sensing.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79DE5DC-6BD9-90C7-9167-CA80B90D4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95D3-F5D1-4F53-7CE9-234B6AD97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86" y="1361242"/>
            <a:ext cx="5331930" cy="34217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78B75C0-5256-CD4E-4D7E-A9BA44E4EA49}"/>
              </a:ext>
            </a:extLst>
          </p:cNvPr>
          <p:cNvSpPr txBox="1"/>
          <p:nvPr/>
        </p:nvSpPr>
        <p:spPr>
          <a:xfrm>
            <a:off x="10599285" y="5040662"/>
            <a:ext cx="129778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1200" i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Image credit: IBM</a:t>
            </a:r>
          </a:p>
        </p:txBody>
      </p:sp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6"/>
    </mc:Choice>
    <mc:Fallback>
      <p:transition spd="slow" advTm="24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Silicon waveguides are transparent to telecommunication wavelength, 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nables them to guide wave transmission</a:t>
            </a:r>
            <a:endParaRPr lang="en-US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Silicon and silicon dioxide have high refractive index contrast for 1550nm waveguides.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can represent optical systems with transfer matrices abstractions.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7DA955A-5739-A5B2-75A9-4769630D7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3"/>
    </mc:Choice>
    <mc:Fallback>
      <p:transition spd="slow" advTm="31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5A38F66-D9B8-3001-74DC-BC7DF403F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51"/>
    </mc:Choice>
    <mc:Fallback>
      <p:transition spd="slow" advTm="14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43CFCC-1C57-C116-0D98-214BFAC3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66" y="1023937"/>
            <a:ext cx="8458200" cy="48101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534436" y="1704962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205666" y="1637813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5968983" y="1637813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400679" y="5160516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279" y="4505338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6C25592-0FF8-49FD-EACB-2BB5C9A41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72"/>
    </mc:Choice>
    <mc:Fallback>
      <p:transition spd="slow" advTm="3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04354EC-004A-A56C-988E-6B62AC015F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3"/>
    </mc:Choice>
    <mc:Fallback>
      <p:transition spd="slow" advTm="2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29" y="146650"/>
            <a:ext cx="9837737" cy="1239328"/>
          </a:xfrm>
        </p:spPr>
        <p:txBody>
          <a:bodyPr>
            <a:noAutofit/>
          </a:bodyPr>
          <a:lstStyle/>
          <a:p>
            <a:r>
              <a:rPr lang="en-US" sz="3600" dirty="0"/>
              <a:t>Virtual Gate Operators for Optical Boolean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65" y="1673029"/>
            <a:ext cx="9288067" cy="3511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7A298-B1B3-465B-64BE-B3CD875A7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0"/>
    </mc:Choice>
    <mc:Fallback>
      <p:transition spd="slow" advTm="15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EC80335-F8B3-DD37-5B12-5F7549FA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5155"/>
            <a:ext cx="5555237" cy="315922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19CCFD6-F6B3-6A85-DE2A-DD24C26B3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7" t="7176" r="2476" b="8372"/>
          <a:stretch/>
        </p:blipFill>
        <p:spPr>
          <a:xfrm>
            <a:off x="0" y="2109453"/>
            <a:ext cx="5470840" cy="2170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1AF0BC-2480-7144-BE3C-5656E61C4F04}"/>
              </a:ext>
            </a:extLst>
          </p:cNvPr>
          <p:cNvCxnSpPr>
            <a:cxnSpLocks/>
          </p:cNvCxnSpPr>
          <p:nvPr/>
        </p:nvCxnSpPr>
        <p:spPr>
          <a:xfrm>
            <a:off x="5383849" y="2948299"/>
            <a:ext cx="5486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D26721D1-5E66-349B-7581-3A4052E6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45" y="346348"/>
            <a:ext cx="10515600" cy="630189"/>
          </a:xfrm>
        </p:spPr>
        <p:txBody>
          <a:bodyPr>
            <a:normAutofit/>
          </a:bodyPr>
          <a:lstStyle/>
          <a:p>
            <a:r>
              <a:rPr lang="en-US" sz="3600" dirty="0"/>
              <a:t>Build Circuits Using Virtual Gates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F4199CC-7CAE-06FD-93B7-63ADCD0B1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408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1"/>
    </mc:Choice>
    <mc:Fallback>
      <p:transition spd="slow" advTm="1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5"/>
            <a:ext cx="10515600" cy="1325563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89"/>
            <a:ext cx="10515600" cy="4067175"/>
          </a:xfrm>
        </p:spPr>
        <p:txBody>
          <a:bodyPr>
            <a:no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5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Full-scale FDTD 3D simulations can simulate a device, but not a large circuit.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lang="en-US" sz="21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Simulate large circuits.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5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Transfer matrices are an abstraction for quick solving instead of using FDTD methods.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Extract functional parameters in transfer matrices for simulation.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9FE82EA6-C465-EEAB-531E-DDBB20C8E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7"/>
    </mc:Choice>
    <mc:Fallback>
      <p:transition spd="slow" advTm="28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2770</TotalTime>
  <Words>380</Words>
  <Application>Microsoft Office PowerPoint</Application>
  <PresentationFormat>Widescreen</PresentationFormat>
  <Paragraphs>51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 for Optical Boolean Functions</vt:lpstr>
      <vt:lpstr>Build Circuits Using Virtual Gates</vt:lpstr>
      <vt:lpstr>Goals</vt:lpstr>
      <vt:lpstr>1st Experiment </vt:lpstr>
      <vt:lpstr>1st Experiment Cont..</vt:lpstr>
      <vt:lpstr>2nd Experiment</vt:lpstr>
      <vt:lpstr>2nd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27</cp:revision>
  <dcterms:created xsi:type="dcterms:W3CDTF">2019-01-03T16:39:32Z</dcterms:created>
  <dcterms:modified xsi:type="dcterms:W3CDTF">2023-04-22T07:30:36Z</dcterms:modified>
</cp:coreProperties>
</file>